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59A692-5A86-475E-AA84-C943C0810B02}">
  <a:tblStyle styleId="{BB59A692-5A86-475E-AA84-C943C0810B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20" y="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162c71ad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162c71ad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162c71ad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162c71ad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162c71ad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162c71ad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162c71ad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162c71ad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1de89fc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1de89fc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38785aa69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38785aa69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38785aa69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38785aa69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162c71ad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162c71ad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19fc9feb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19fc9feb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38785aa69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38785aa69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162c71a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162c71a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36bf8c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36bf8c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162c71ad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162c71ad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https://www.kaggle.com/datasets/emineyetm/fake-news-detection-datasets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19fc9feb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19fc9feb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https://www.kaggle.com/datasets/emineyetm/fake-news-detection-datasets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olsa/fake_real_news_datas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eb.stanford.edu/~gentzkow/research/fake-news-trends-appx.pdf" TargetMode="External"/><Relationship Id="rId4" Type="http://schemas.openxmlformats.org/officeDocument/2006/relationships/hyperlink" Target="https://www.kaggle.com/c/fake-news/over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325" y="1456163"/>
            <a:ext cx="398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900" b="1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Team:</a:t>
            </a:r>
            <a:endParaRPr sz="1900">
              <a:solidFill>
                <a:srgbClr val="0D0D0D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175" y="2005075"/>
            <a:ext cx="1796401" cy="17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638550" y="3956025"/>
            <a:ext cx="2070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Carlos Schenone Poggi</a:t>
            </a:r>
            <a:endParaRPr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0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445350" y="3956025"/>
            <a:ext cx="1669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Vismitha Narayanaswamy</a:t>
            </a:r>
            <a:endParaRPr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0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33578" y="3956050"/>
            <a:ext cx="1796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Ayush Srivastava</a:t>
            </a:r>
            <a:endParaRPr sz="10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375" y="176900"/>
            <a:ext cx="7551254" cy="127928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7010275" y="4725475"/>
            <a:ext cx="17964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May 2, 2024</a:t>
            </a:r>
            <a:endParaRPr sz="1000" b="1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2250" y="2005087"/>
            <a:ext cx="1385261" cy="1868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6">
            <a:alphaModFix/>
          </a:blip>
          <a:srcRect l="24202" r="17080"/>
          <a:stretch/>
        </p:blipFill>
        <p:spPr>
          <a:xfrm>
            <a:off x="3533575" y="1997050"/>
            <a:ext cx="1669499" cy="18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286733" y="0"/>
            <a:ext cx="398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200" b="1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Technology Stack</a:t>
            </a:r>
            <a:endParaRPr sz="2200" b="1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71475" y="763950"/>
            <a:ext cx="8610600" cy="43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en" sz="1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For backend development due to its extensive support for data processing and machine learning.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Frameworks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Django for web server implementation..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en" sz="1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HTML/CSS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For building and styling  user interface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en" sz="1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MySQL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Django ORM interacts with MySQL to store user data, processed content, results from the Gemini API, and logs for analytics.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en" sz="1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APIs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Gemini API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200" b="1">
                <a:solidFill>
                  <a:srgbClr val="4285F4"/>
                </a:solidFill>
              </a:rPr>
              <a:t>Gemini</a:t>
            </a:r>
            <a:r>
              <a:rPr lang="en" sz="1200" b="1">
                <a:solidFill>
                  <a:srgbClr val="666666"/>
                </a:solidFill>
              </a:rPr>
              <a:t>-</a:t>
            </a:r>
            <a:r>
              <a:rPr lang="en" sz="1200" b="1">
                <a:solidFill>
                  <a:srgbClr val="DB4437"/>
                </a:solidFill>
              </a:rPr>
              <a:t>1.5</a:t>
            </a:r>
            <a:r>
              <a:rPr lang="en" sz="1200" b="1">
                <a:solidFill>
                  <a:srgbClr val="666666"/>
                </a:solidFill>
              </a:rPr>
              <a:t>-</a:t>
            </a:r>
            <a:r>
              <a:rPr lang="en" sz="1200" b="1">
                <a:solidFill>
                  <a:srgbClr val="F4B400"/>
                </a:solidFill>
              </a:rPr>
              <a:t>pro</a:t>
            </a:r>
            <a:r>
              <a:rPr lang="en" sz="1200" b="1">
                <a:solidFill>
                  <a:srgbClr val="666666"/>
                </a:solidFill>
              </a:rPr>
              <a:t>-</a:t>
            </a:r>
            <a:r>
              <a:rPr lang="en" sz="1200" b="1">
                <a:solidFill>
                  <a:srgbClr val="0F9D58"/>
                </a:solidFill>
              </a:rPr>
              <a:t>latest 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analyzing the content to detect signs of fake news.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 Network APIs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For integration with ad networks to control ad placement based on content credibility.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5.    </a:t>
            </a:r>
            <a:r>
              <a:rPr lang="en" sz="1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Dataset: 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dataset consists of articles sourced from real-world environments. Legitimate articles were gathered by scraping content from Reuters.com, a reputable news website. In contrast, the fake news articles were sourced from various unreliable websites identified by Politifact, a U.S.-based fact-checking organization, and Wikipedia. While the dataset covers a range of topics, it predominantly includes articles focused on politics and international news.</a:t>
            </a:r>
            <a:b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>
                <a:solidFill>
                  <a:schemeClr val="dk1"/>
                </a:solidFill>
              </a:rPr>
              <a:t>1. G. McIntire, Fake or Real News, (2017). </a:t>
            </a:r>
            <a:r>
              <a:rPr lang="en" sz="1200" b="1" u="sng">
                <a:solidFill>
                  <a:schemeClr val="hlink"/>
                </a:solidFill>
                <a:hlinkClick r:id="rId3"/>
              </a:rPr>
              <a:t>https://github.com/joolsa/fake_real_news_dataset</a:t>
            </a:r>
            <a:br>
              <a:rPr lang="en" sz="1200" b="1">
                <a:solidFill>
                  <a:srgbClr val="505050"/>
                </a:solidFill>
              </a:rPr>
            </a:br>
            <a:r>
              <a:rPr lang="en" sz="1200" b="1">
                <a:solidFill>
                  <a:schemeClr val="dk1"/>
                </a:solidFill>
              </a:rPr>
              <a:t>2. UTK Machine Learning Club, Fake News, (2018).</a:t>
            </a:r>
            <a:r>
              <a:rPr lang="en" sz="1200" b="1">
                <a:solidFill>
                  <a:srgbClr val="505050"/>
                </a:solidFill>
              </a:rPr>
              <a:t> </a:t>
            </a:r>
            <a:r>
              <a:rPr lang="en" sz="1200" b="1" u="sng">
                <a:solidFill>
                  <a:schemeClr val="hlink"/>
                </a:solidFill>
                <a:hlinkClick r:id="rId4"/>
              </a:rPr>
              <a:t>https://www.kaggle.com/c/fake-news/overview</a:t>
            </a:r>
            <a:endParaRPr sz="1200" b="1">
              <a:solidFill>
                <a:srgbClr val="50505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505050"/>
                </a:solidFill>
              </a:rPr>
              <a:t>3. </a:t>
            </a:r>
            <a:r>
              <a:rPr lang="en" sz="1200" b="1">
                <a:solidFill>
                  <a:schemeClr val="dk1"/>
                </a:solidFill>
              </a:rPr>
              <a:t>Trends in the Diffusion of Misinformation on Social Media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hlink"/>
                </a:solidFill>
                <a:hlinkClick r:id="rId5"/>
              </a:rPr>
              <a:t>https://web.stanford.edu/~gentzkow/research/fake-news-trends-appx.pdf</a:t>
            </a:r>
            <a:endParaRPr sz="1200" b="1">
              <a:solidFill>
                <a:srgbClr val="50505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0505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294699" y="0"/>
            <a:ext cx="398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200" b="1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Challenges and Solutions</a:t>
            </a:r>
            <a:endParaRPr sz="2200" b="1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71475" y="942975"/>
            <a:ext cx="6591300" cy="388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sz="1200" b="1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b="1" dirty="0">
                <a:solidFill>
                  <a:schemeClr val="dk1"/>
                </a:solidFill>
                <a:highlight>
                  <a:srgbClr val="FFFFFF"/>
                </a:highlight>
              </a:rPr>
              <a:t>Strategies to Overcome: </a:t>
            </a:r>
            <a:br>
              <a:rPr lang="en" sz="1200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200" i="1" dirty="0">
                <a:solidFill>
                  <a:schemeClr val="dk1"/>
                </a:solidFill>
                <a:highlight>
                  <a:srgbClr val="FFFFFF"/>
                </a:highlight>
              </a:rPr>
              <a:t>Error Handling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</a:rPr>
              <a:t>: Implemented try-catch blocks around the content processing to catch exceptions like “</a:t>
            </a:r>
            <a: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  <a:t>StopCandidateException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</a:rPr>
              <a:t>”.  </a:t>
            </a:r>
            <a:br>
              <a:rPr lang="en" sz="1200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</a:rPr>
              <a:t>- Logging these incidents for review and monitoring to adjust content filters or understanding user behavior patterns.</a:t>
            </a:r>
            <a:br>
              <a:rPr lang="en" sz="1200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</a:rPr>
              <a:t>- Using text summarisation and content filtering models to neutralise the tone and paraphrase.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950" y="3323110"/>
            <a:ext cx="1680000" cy="111972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6074925" y="4491550"/>
            <a:ext cx="3838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Source: https://unsplash.com/photos/a-chalkboard-with-the-word-possible-written-on-it-Jxi526YIQgA</a:t>
            </a:r>
            <a:endParaRPr sz="500"/>
          </a:p>
        </p:txBody>
      </p:sp>
      <p:graphicFrame>
        <p:nvGraphicFramePr>
          <p:cNvPr id="147" name="Google Shape;147;p23"/>
          <p:cNvGraphicFramePr/>
          <p:nvPr/>
        </p:nvGraphicFramePr>
        <p:xfrm>
          <a:off x="1131000" y="1345125"/>
          <a:ext cx="7496150" cy="1605063"/>
        </p:xfrm>
        <a:graphic>
          <a:graphicData uri="http://schemas.openxmlformats.org/drawingml/2006/table">
            <a:tbl>
              <a:tblPr>
                <a:noFill/>
                <a:tableStyleId>{BB59A692-5A86-475E-AA84-C943C0810B02}</a:tableStyleId>
              </a:tblPr>
              <a:tblGrid>
                <a:gridCol w="233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Stop Candidate Exception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50">
                          <a:solidFill>
                            <a:srgbClr val="0D0D0D"/>
                          </a:solidFill>
                          <a:highlight>
                            <a:schemeClr val="lt1"/>
                          </a:highlight>
                        </a:rPr>
                        <a:t>Process stops when explicit harm content is provided as an input. No defined standard can be flagged as harmful by Gemini 1.5 pro</a:t>
                      </a:r>
                      <a:endParaRPr sz="15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Recency of News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Since Gemini is trained on set period of data, news articles outside of the time period are not accurately analysed</a:t>
                      </a:r>
                      <a:endParaRPr sz="11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Language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Gemini checks for language clarity, but correct news sometimes have incorrect grammar usage. So its difficult to measure accuracy from language use.</a:t>
                      </a:r>
                      <a:endParaRPr sz="11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243425" y="1481002"/>
            <a:ext cx="4601774" cy="187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6044313" y="4827925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</a:rPr>
              <a:t>Source: https://unsplash.com/photos/a-piece-of-paper-with-the-word-phis-on-it-YkEs3Jg51hY</a:t>
            </a:r>
            <a:endParaRPr sz="500"/>
          </a:p>
        </p:txBody>
      </p:sp>
      <p:sp>
        <p:nvSpPr>
          <p:cNvPr id="154" name="Google Shape;154;p24"/>
          <p:cNvSpPr txBox="1"/>
          <p:nvPr/>
        </p:nvSpPr>
        <p:spPr>
          <a:xfrm>
            <a:off x="0" y="1137100"/>
            <a:ext cx="6023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Market Impact: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dk1"/>
                </a:solidFill>
              </a:rPr>
              <a:t>Advertising Industry</a:t>
            </a:r>
            <a:r>
              <a:rPr lang="en">
                <a:solidFill>
                  <a:schemeClr val="dk1"/>
                </a:solidFill>
              </a:rPr>
              <a:t>: Our tool decreases the risk of ads appearing on fake news sites, safeguarding ad spend and bolstering brand reputation for more ethical and effective advertising.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dk1"/>
                </a:solidFill>
              </a:rPr>
              <a:t>Public Discourse</a:t>
            </a:r>
            <a:r>
              <a:rPr lang="en">
                <a:solidFill>
                  <a:schemeClr val="dk1"/>
                </a:solidFill>
              </a:rPr>
              <a:t>: Reduces fake news exposure, fostering more informed public discourse and supporting decision-making based on accurate information.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311325" y="256013"/>
            <a:ext cx="398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Impact</a:t>
            </a:r>
            <a:endParaRPr sz="2200" b="1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311325" y="256013"/>
            <a:ext cx="398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Demo</a:t>
            </a:r>
            <a:endParaRPr sz="2200" b="1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450" y="1871971"/>
            <a:ext cx="3097525" cy="12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311325" y="1456163"/>
            <a:ext cx="398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900" b="1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Team:</a:t>
            </a:r>
            <a:endParaRPr sz="1900">
              <a:solidFill>
                <a:srgbClr val="0D0D0D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175" y="2005075"/>
            <a:ext cx="1796401" cy="17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5638550" y="3956025"/>
            <a:ext cx="2070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Carlos Schenone Poggi</a:t>
            </a:r>
            <a:endParaRPr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0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1445350" y="3956025"/>
            <a:ext cx="1669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Vismitha Narayanaswamy</a:t>
            </a:r>
            <a:endParaRPr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0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3533578" y="3956050"/>
            <a:ext cx="1796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Ayush Srivastava</a:t>
            </a:r>
            <a:endParaRPr sz="10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375" y="176900"/>
            <a:ext cx="7551254" cy="127928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7010275" y="4725475"/>
            <a:ext cx="17964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May 2, 2024</a:t>
            </a:r>
            <a:endParaRPr sz="1000" b="1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2250" y="2005087"/>
            <a:ext cx="1385261" cy="1868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6">
            <a:alphaModFix/>
          </a:blip>
          <a:srcRect l="24202" r="17080"/>
          <a:stretch/>
        </p:blipFill>
        <p:spPr>
          <a:xfrm>
            <a:off x="3533575" y="1997050"/>
            <a:ext cx="1669499" cy="18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/>
        </p:nvSpPr>
        <p:spPr>
          <a:xfrm>
            <a:off x="311325" y="256013"/>
            <a:ext cx="398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Future Work</a:t>
            </a:r>
            <a:endParaRPr sz="2200" b="1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6525" y="1175625"/>
            <a:ext cx="5203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dk1"/>
                </a:solidFill>
              </a:rPr>
              <a:t>New Markets</a:t>
            </a:r>
            <a:r>
              <a:rPr lang="en">
                <a:solidFill>
                  <a:schemeClr val="dk1"/>
                </a:solidFill>
              </a:rPr>
              <a:t>: The tool can expand to various languages and regions, adapting to diverse regulatory and cultural landscapes.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dk1"/>
                </a:solidFill>
              </a:rPr>
              <a:t>Feature Expansion</a:t>
            </a:r>
            <a:r>
              <a:rPr lang="en">
                <a:solidFill>
                  <a:schemeClr val="dk1"/>
                </a:solidFill>
              </a:rPr>
              <a:t>: New features could include real-time alerts for advertisers, integration with more ad networks, and enhanced detection tools to tackle emerging misinformation forms.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825" y="495300"/>
            <a:ext cx="3086775" cy="37009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5904825" y="4299950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Source: https://unsplash.com/photos/silhouette-photography-of-person-oMpAz-DN-9I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/>
        </p:nvSpPr>
        <p:spPr>
          <a:xfrm>
            <a:off x="311325" y="256013"/>
            <a:ext cx="398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200" b="1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Agenda:</a:t>
            </a:r>
            <a:endParaRPr sz="2200">
              <a:solidFill>
                <a:srgbClr val="0D0D0D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37825" y="918475"/>
            <a:ext cx="62562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Project Objective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Gemini API Overview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Proposed Solution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Technology Stack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Challenges and Solutions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Impact and Future Work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Demo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t="3241"/>
          <a:stretch/>
        </p:blipFill>
        <p:spPr>
          <a:xfrm>
            <a:off x="899575" y="25025"/>
            <a:ext cx="6970251" cy="47861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499225" y="4866600"/>
            <a:ext cx="5004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Source: https://researchguides.austincc.edu/c.php?g=612891&amp;p=4258046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075" y="725900"/>
            <a:ext cx="5900875" cy="40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89875" y="0"/>
            <a:ext cx="804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Shares on Twitter for Fake News URLs</a:t>
            </a:r>
            <a:endParaRPr sz="2300" b="1"/>
          </a:p>
        </p:txBody>
      </p:sp>
      <p:sp>
        <p:nvSpPr>
          <p:cNvPr id="81" name="Google Shape;81;p16"/>
          <p:cNvSpPr txBox="1"/>
          <p:nvPr/>
        </p:nvSpPr>
        <p:spPr>
          <a:xfrm>
            <a:off x="2471075" y="4681800"/>
            <a:ext cx="648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Source: https://web.stanford.edu/~gentzkow/research/fake-news-trends-appx.pdf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311325" y="256013"/>
            <a:ext cx="398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200" b="1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sz="2200">
              <a:solidFill>
                <a:srgbClr val="0D0D0D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-129275" y="967475"/>
            <a:ext cx="51471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Fake news represents misinformation or fabricated information that mimics news media content in form but not in organizational process or intent.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dissemination of fake news often aims to mislead or exploit readers' biases.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 big brands are still finding their ads supporting bad sites and inadvertently supplying thousands of dollars to those outlets.</a:t>
            </a:r>
            <a:endParaRPr sz="1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Advertising Revenue:</a:t>
            </a:r>
            <a:r>
              <a:rPr lang="en" sz="1200" b="1">
                <a:solidFill>
                  <a:srgbClr val="0D0D0D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D0D0D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Advertisers waste funds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on sites that misalign with their values, risking customer alienation due to unintentional support of unethical content.</a:t>
            </a:r>
            <a:endParaRPr sz="1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 b="1">
                <a:solidFill>
                  <a:srgbClr val="0D0D0D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Brand Integrity: </a:t>
            </a:r>
            <a:r>
              <a:rPr lang="en" sz="1200">
                <a:solidFill>
                  <a:srgbClr val="0D0D0D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Ads placed near disreputable content can damage a brand's reputation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suggesting unintended endorsement and eroding consumer trust.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858425" y="4635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chemeClr val="dk1"/>
                </a:solidFill>
              </a:rPr>
              <a:t>Source: https://unsplash.com/photos/people-in-white-and-yellow-hijab-standing-in-front-of-building-during-daytime-WoEEz25tUmc</a:t>
            </a:r>
            <a:endParaRPr sz="1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450" y="140150"/>
            <a:ext cx="3354981" cy="43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1225" y="4699875"/>
            <a:ext cx="5147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Source: https://www.marketingdive.com/news/ad-placements-on-fake-news-sites-continue-to-befuddle-brands/432009/</a:t>
            </a:r>
            <a:endParaRPr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311325" y="256013"/>
            <a:ext cx="398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200" b="1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Project Objective</a:t>
            </a:r>
            <a:endParaRPr sz="2200" b="1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-129275" y="967475"/>
            <a:ext cx="51471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To develop a tool that uses the Gemini API to detect websites spreading fake news and prevent advertisements from being displayed on such pages.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 aim to develop a prototype tool that does the following:</a:t>
            </a:r>
            <a:endParaRPr sz="1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Accurately identify websites spreading misinformation.</a:t>
            </a:r>
            <a:endParaRPr sz="1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Automatically block ad placements on these identified sites.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 advertisers with a safer, more transparent digital environment.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625" y="533400"/>
            <a:ext cx="3287976" cy="34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5703625" y="4016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https://unsplash.com/photos/a-red-fake-news-sign-hanging-from-the-side-of-a-wall-mqxWa-u-wNM</a:t>
            </a:r>
            <a:endParaRPr sz="600"/>
          </a:p>
        </p:txBody>
      </p:sp>
      <p:sp>
        <p:nvSpPr>
          <p:cNvPr id="99" name="Google Shape;99;p18"/>
          <p:cNvSpPr txBox="1"/>
          <p:nvPr/>
        </p:nvSpPr>
        <p:spPr>
          <a:xfrm>
            <a:off x="612200" y="3390900"/>
            <a:ext cx="3657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Google's mission is to </a:t>
            </a:r>
            <a:r>
              <a:rPr lang="en" b="1" i="1"/>
              <a:t>"organize the world's information and make it universally accessible and useful." </a:t>
            </a:r>
            <a:endParaRPr i="1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600" y="35208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445050" y="3233525"/>
            <a:ext cx="4541400" cy="11073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368850" y="4355650"/>
            <a:ext cx="454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By using the Gemini API, our project helps organize and clarify the information landscape by promoting truthfulness and reliability.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174" y="630000"/>
            <a:ext cx="3223125" cy="37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5683975" y="4482200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Source: https://unsplash.com/photos/a-computer-chip-with-the-letter-a-on-top-of-it-eGGFZ5X2LnA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311325" y="256013"/>
            <a:ext cx="398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2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Gemini API Overview</a:t>
            </a:r>
            <a:endParaRPr sz="2200" b="1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-120425" y="1356475"/>
            <a:ext cx="5198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Contextual Understanding:</a:t>
            </a:r>
            <a:r>
              <a:rPr lang="en">
                <a:solidFill>
                  <a:schemeClr val="dk1"/>
                </a:solidFill>
              </a:rPr>
              <a:t> Analyzes article context to distinguish legitimate news from misleading content.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Pattern Recognition: </a:t>
            </a:r>
            <a:r>
              <a:rPr lang="en">
                <a:solidFill>
                  <a:schemeClr val="dk1"/>
                </a:solidFill>
              </a:rPr>
              <a:t>Trained on diverse datasets to identify misinformation patterns, such as sensational language or inconsistent facts.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Scalability: </a:t>
            </a:r>
            <a:r>
              <a:rPr lang="en">
                <a:solidFill>
                  <a:schemeClr val="dk1"/>
                </a:solidFill>
              </a:rPr>
              <a:t>Efficiently processes large volumes of data across multiple platforms, crucial for real-time fake news detection.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Adaptability: </a:t>
            </a:r>
            <a:r>
              <a:rPr lang="en">
                <a:solidFill>
                  <a:schemeClr val="dk1"/>
                </a:solidFill>
              </a:rPr>
              <a:t>Continuously updates and adapts to new misinformation tactics.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Bias Reduction: </a:t>
            </a:r>
            <a:r>
              <a:rPr lang="en">
                <a:solidFill>
                  <a:schemeClr val="dk1"/>
                </a:solidFill>
              </a:rPr>
              <a:t>Minimizes human bias, enhancing objectivity in news validation.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36100" y="855425"/>
            <a:ext cx="47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285F4"/>
                </a:solidFill>
              </a:rPr>
              <a:t>Gemini</a:t>
            </a:r>
            <a:r>
              <a:rPr lang="en" b="1">
                <a:solidFill>
                  <a:srgbClr val="666666"/>
                </a:solidFill>
              </a:rPr>
              <a:t>-</a:t>
            </a:r>
            <a:r>
              <a:rPr lang="en" b="1">
                <a:solidFill>
                  <a:srgbClr val="DB4437"/>
                </a:solidFill>
              </a:rPr>
              <a:t>1.5</a:t>
            </a:r>
            <a:r>
              <a:rPr lang="en" b="1">
                <a:solidFill>
                  <a:srgbClr val="666666"/>
                </a:solidFill>
              </a:rPr>
              <a:t>-</a:t>
            </a:r>
            <a:r>
              <a:rPr lang="en" b="1">
                <a:solidFill>
                  <a:srgbClr val="F4B400"/>
                </a:solidFill>
              </a:rPr>
              <a:t>pro</a:t>
            </a:r>
            <a:r>
              <a:rPr lang="en" b="1">
                <a:solidFill>
                  <a:srgbClr val="666666"/>
                </a:solidFill>
              </a:rPr>
              <a:t>-</a:t>
            </a:r>
            <a:r>
              <a:rPr lang="en" b="1">
                <a:solidFill>
                  <a:srgbClr val="0F9D58"/>
                </a:solidFill>
              </a:rPr>
              <a:t>latest </a:t>
            </a:r>
            <a:r>
              <a:rPr lang="en">
                <a:solidFill>
                  <a:schemeClr val="dk1"/>
                </a:solidFill>
              </a:rPr>
              <a:t>offers powerful tools for detecting fake news: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105438" y="-261600"/>
            <a:ext cx="398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200" b="1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Proposed Solution</a:t>
            </a:r>
            <a:endParaRPr sz="2200" b="1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165750" y="1167019"/>
            <a:ext cx="8812500" cy="3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</a:rPr>
              <a:t>Components:</a:t>
            </a:r>
            <a:endParaRPr sz="1300" b="1" dirty="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 dirty="0">
                <a:solidFill>
                  <a:schemeClr val="dk1"/>
                </a:solidFill>
              </a:rPr>
              <a:t>Data Source:</a:t>
            </a:r>
            <a:r>
              <a:rPr lang="en" sz="1200" dirty="0">
                <a:solidFill>
                  <a:schemeClr val="dk1"/>
                </a:solidFill>
              </a:rPr>
              <a:t> Stream of news articles or social media posts from various sources (web crawlers, APIs,etc.).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 dirty="0">
                <a:solidFill>
                  <a:schemeClr val="dk1"/>
                </a:solidFill>
              </a:rPr>
              <a:t>Preprocessing:</a:t>
            </a:r>
            <a:r>
              <a:rPr lang="en" sz="1200" dirty="0">
                <a:solidFill>
                  <a:schemeClr val="dk1"/>
                </a:solidFill>
              </a:rPr>
              <a:t> Removing harmful content, neutralising tone, normalizing text, and performing text cleaning techniques.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 b="1" dirty="0">
                <a:solidFill>
                  <a:schemeClr val="dk1"/>
                </a:solidFill>
              </a:rPr>
              <a:t>Gemini API Integration: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100" b="1" dirty="0">
                <a:solidFill>
                  <a:srgbClr val="4285F4"/>
                </a:solidFill>
              </a:rPr>
              <a:t>Gemini</a:t>
            </a:r>
            <a:r>
              <a:rPr lang="en" sz="1100" b="1" dirty="0">
                <a:solidFill>
                  <a:srgbClr val="666666"/>
                </a:solidFill>
              </a:rPr>
              <a:t>-</a:t>
            </a:r>
            <a:r>
              <a:rPr lang="en" sz="1100" b="1" dirty="0">
                <a:solidFill>
                  <a:srgbClr val="DB4437"/>
                </a:solidFill>
              </a:rPr>
              <a:t>1.5</a:t>
            </a:r>
            <a:r>
              <a:rPr lang="en" sz="1100" b="1" dirty="0">
                <a:solidFill>
                  <a:srgbClr val="666666"/>
                </a:solidFill>
              </a:rPr>
              <a:t>-</a:t>
            </a:r>
            <a:r>
              <a:rPr lang="en" sz="1100" b="1" dirty="0">
                <a:solidFill>
                  <a:srgbClr val="F4B400"/>
                </a:solidFill>
              </a:rPr>
              <a:t>pro</a:t>
            </a:r>
            <a:r>
              <a:rPr lang="en" sz="1100" b="1" dirty="0">
                <a:solidFill>
                  <a:srgbClr val="666666"/>
                </a:solidFill>
              </a:rPr>
              <a:t>-</a:t>
            </a:r>
            <a:r>
              <a:rPr lang="en" sz="1100" b="1" dirty="0">
                <a:solidFill>
                  <a:srgbClr val="0F9D58"/>
                </a:solidFill>
              </a:rPr>
              <a:t>latest</a:t>
            </a:r>
            <a:r>
              <a:rPr lang="en" sz="1100" dirty="0">
                <a:solidFill>
                  <a:schemeClr val="dk1"/>
                </a:solidFill>
              </a:rPr>
              <a:t>.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dirty="0">
                <a:solidFill>
                  <a:schemeClr val="dk1"/>
                </a:solidFill>
              </a:rPr>
              <a:t>Analyzes the text for signals indicating fake news, by identifying language patterns and factual grounding.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 dirty="0">
                <a:solidFill>
                  <a:schemeClr val="dk1"/>
                </a:solidFill>
              </a:rPr>
              <a:t>Fake News Score:</a:t>
            </a:r>
            <a:r>
              <a:rPr lang="en" sz="1200" dirty="0">
                <a:solidFill>
                  <a:schemeClr val="dk1"/>
                </a:solidFill>
              </a:rPr>
              <a:t> Gemini assigns a </a:t>
            </a:r>
            <a:r>
              <a:rPr lang="en" sz="1200" i="1" dirty="0">
                <a:solidFill>
                  <a:schemeClr val="dk1"/>
                </a:solidFill>
              </a:rPr>
              <a:t>"fake news score"</a:t>
            </a:r>
            <a:r>
              <a:rPr lang="en" sz="1200" dirty="0">
                <a:solidFill>
                  <a:schemeClr val="dk1"/>
                </a:solidFill>
              </a:rPr>
              <a:t> to the text, indicating the likelihood of it being fake news.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dirty="0">
                <a:solidFill>
                  <a:schemeClr val="dk1"/>
                </a:solidFill>
              </a:rPr>
              <a:t>Numerical score between 0 (low likelihood) and 1 (high likelihood). 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dirty="0">
                <a:solidFill>
                  <a:schemeClr val="dk1"/>
                </a:solidFill>
              </a:rPr>
              <a:t>Pre defined threshold for assigning truth value to news, trained on custom dataset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 dirty="0">
                <a:solidFill>
                  <a:schemeClr val="dk1"/>
                </a:solidFill>
              </a:rPr>
              <a:t>Action &amp; Reporting:</a:t>
            </a:r>
            <a:r>
              <a:rPr lang="en" sz="1200" dirty="0">
                <a:solidFill>
                  <a:schemeClr val="dk1"/>
                </a:solidFill>
              </a:rPr>
              <a:t> Flagged news articles can be: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i="1" dirty="0">
                <a:solidFill>
                  <a:schemeClr val="dk1"/>
                </a:solidFill>
              </a:rPr>
              <a:t>Displayed with a warning label</a:t>
            </a:r>
            <a:r>
              <a:rPr lang="en" sz="1200" dirty="0">
                <a:solidFill>
                  <a:schemeClr val="dk1"/>
                </a:solidFill>
              </a:rPr>
              <a:t> to users.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i="1" dirty="0">
                <a:solidFill>
                  <a:schemeClr val="dk1"/>
                </a:solidFill>
              </a:rPr>
              <a:t>Down Ranked in search results</a:t>
            </a:r>
            <a:r>
              <a:rPr lang="en" sz="1200" dirty="0">
                <a:solidFill>
                  <a:schemeClr val="dk1"/>
                </a:solidFill>
              </a:rPr>
              <a:t> to reduce visibility.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i="1" dirty="0">
                <a:solidFill>
                  <a:schemeClr val="dk1"/>
                </a:solidFill>
              </a:rPr>
              <a:t>Reported to the platform</a:t>
            </a:r>
            <a:r>
              <a:rPr lang="en" sz="1200" dirty="0">
                <a:solidFill>
                  <a:schemeClr val="dk1"/>
                </a:solidFill>
              </a:rPr>
              <a:t> where it originated.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 dirty="0">
                <a:solidFill>
                  <a:schemeClr val="dk1"/>
                </a:solidFill>
              </a:rPr>
              <a:t>Ad Network Integration:</a:t>
            </a:r>
            <a:r>
              <a:rPr lang="en" sz="1200" dirty="0">
                <a:solidFill>
                  <a:schemeClr val="dk1"/>
                </a:solidFill>
              </a:rPr>
              <a:t> The system can integrate with ad networks to - 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i="1" dirty="0">
                <a:solidFill>
                  <a:schemeClr val="dk1"/>
                </a:solidFill>
              </a:rPr>
              <a:t>Block ads</a:t>
            </a:r>
            <a:r>
              <a:rPr lang="en" sz="1200" dirty="0">
                <a:solidFill>
                  <a:schemeClr val="dk1"/>
                </a:solidFill>
              </a:rPr>
              <a:t> from appearing on flagged fake news articles.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i="1" dirty="0">
                <a:solidFill>
                  <a:schemeClr val="dk1"/>
                </a:solidFill>
              </a:rPr>
              <a:t>Target advertising </a:t>
            </a:r>
            <a:r>
              <a:rPr lang="en" sz="1200" dirty="0">
                <a:solidFill>
                  <a:schemeClr val="dk1"/>
                </a:solidFill>
              </a:rPr>
              <a:t>based on factual content identified by Gemini.</a:t>
            </a:r>
            <a:endParaRPr sz="1200" dirty="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A88874-50B1-539D-A01E-425D20F50D65}"/>
              </a:ext>
            </a:extLst>
          </p:cNvPr>
          <p:cNvGrpSpPr/>
          <p:nvPr/>
        </p:nvGrpSpPr>
        <p:grpSpPr>
          <a:xfrm>
            <a:off x="236550" y="705400"/>
            <a:ext cx="8670900" cy="600000"/>
            <a:chOff x="301225" y="705400"/>
            <a:chExt cx="8670900" cy="600000"/>
          </a:xfrm>
        </p:grpSpPr>
        <p:sp>
          <p:nvSpPr>
            <p:cNvPr id="117" name="Google Shape;117;p20"/>
            <p:cNvSpPr/>
            <p:nvPr/>
          </p:nvSpPr>
          <p:spPr>
            <a:xfrm>
              <a:off x="2098188" y="705400"/>
              <a:ext cx="1305000" cy="6000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Content Processing</a:t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4018975" y="705400"/>
              <a:ext cx="1305000" cy="6000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4285F4"/>
                  </a:solidFill>
                </a:rPr>
                <a:t>Gemini</a:t>
              </a:r>
              <a:r>
                <a:rPr lang="en" b="1">
                  <a:solidFill>
                    <a:srgbClr val="666666"/>
                  </a:solidFill>
                </a:rPr>
                <a:t>-</a:t>
              </a:r>
              <a:r>
                <a:rPr lang="en" b="1">
                  <a:solidFill>
                    <a:srgbClr val="DB4437"/>
                  </a:solidFill>
                </a:rPr>
                <a:t>1.5</a:t>
              </a:r>
              <a:r>
                <a:rPr lang="en" b="1">
                  <a:solidFill>
                    <a:srgbClr val="666666"/>
                  </a:solidFill>
                </a:rPr>
                <a:t>-</a:t>
              </a:r>
              <a:endParaRPr b="1">
                <a:solidFill>
                  <a:srgbClr val="666666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4B400"/>
                  </a:solidFill>
                </a:rPr>
                <a:t>pro</a:t>
              </a:r>
              <a:r>
                <a:rPr lang="en" b="1">
                  <a:solidFill>
                    <a:srgbClr val="666666"/>
                  </a:solidFill>
                </a:rPr>
                <a:t>-</a:t>
              </a:r>
              <a:r>
                <a:rPr lang="en" b="1">
                  <a:solidFill>
                    <a:srgbClr val="0F9D58"/>
                  </a:solidFill>
                </a:rPr>
                <a:t>latest</a:t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7667125" y="705400"/>
              <a:ext cx="1305000" cy="6000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Reporting and Analytics</a:t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5885950" y="705400"/>
              <a:ext cx="1305000" cy="6000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Ad network Interaction Module</a:t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301225" y="705400"/>
              <a:ext cx="1305000" cy="6000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User Interface</a:t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1622225" y="959950"/>
              <a:ext cx="476100" cy="90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3403200" y="959950"/>
              <a:ext cx="615900" cy="90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5333575" y="959950"/>
              <a:ext cx="552300" cy="90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7190750" y="959950"/>
              <a:ext cx="476100" cy="90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/>
        </p:nvSpPr>
        <p:spPr>
          <a:xfrm>
            <a:off x="137583" y="-133860"/>
            <a:ext cx="398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200" b="1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Criteria for Fact check</a:t>
            </a:r>
            <a:endParaRPr sz="2200" b="1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228600" y="695325"/>
            <a:ext cx="84867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We explored various few shot Prompts to access which of them gave us better results. Below is the Prompt that performed better.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1.</a:t>
            </a:r>
            <a:r>
              <a:rPr lang="en" sz="1100" b="1">
                <a:solidFill>
                  <a:schemeClr val="dk1"/>
                </a:solidFill>
              </a:rPr>
              <a:t> Reputation and Credibility:</a:t>
            </a:r>
            <a:r>
              <a:rPr lang="en" sz="1100">
                <a:solidFill>
                  <a:schemeClr val="dk1"/>
                </a:solidFill>
              </a:rPr>
              <a:t> Research the source's background, reputation, and potential biases. Are they known for accuracy and fact-checking? Do they have a history of publishing false or misleading information?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2. </a:t>
            </a:r>
            <a:r>
              <a:rPr lang="en" sz="1100" b="1">
                <a:solidFill>
                  <a:schemeClr val="dk1"/>
                </a:solidFill>
              </a:rPr>
              <a:t>Accuracy and Evidence : </a:t>
            </a:r>
            <a:r>
              <a:rPr lang="en" sz="1100">
                <a:solidFill>
                  <a:schemeClr val="dk1"/>
                </a:solidFill>
              </a:rPr>
              <a:t>Verify the information presented against other reliable sources. Find a sufficient number of sources claiming the truth. Does the information align with established facts and research? Are claims supported by evidence, such as data, statistics, or expert opinions?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3.</a:t>
            </a:r>
            <a:r>
              <a:rPr lang="en" sz="1100" b="1">
                <a:solidFill>
                  <a:schemeClr val="dk1"/>
                </a:solidFill>
              </a:rPr>
              <a:t> Logic and Reason :</a:t>
            </a:r>
            <a:r>
              <a:rPr lang="en" sz="1100">
                <a:solidFill>
                  <a:schemeClr val="dk1"/>
                </a:solidFill>
              </a:rPr>
              <a:t> Evaluate the logic and reasoning presented. Does the information make sense? Are there any logical fallacies or inconsistencies?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4. </a:t>
            </a:r>
            <a:r>
              <a:rPr lang="en" sz="1100" b="1">
                <a:solidFill>
                  <a:schemeClr val="dk1"/>
                </a:solidFill>
              </a:rPr>
              <a:t>Objectivity and Fairness:</a:t>
            </a:r>
            <a:r>
              <a:rPr lang="en" sz="1100">
                <a:solidFill>
                  <a:schemeClr val="dk1"/>
                </a:solidFill>
              </a:rPr>
              <a:t> Consider if the information is presented objectively or if it appears biased or one-sided. Does it present multiple perspectives, or does it only focus on a specific viewpoint?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5.</a:t>
            </a:r>
            <a:r>
              <a:rPr lang="en" sz="1100" b="1">
                <a:solidFill>
                  <a:schemeClr val="dk1"/>
                </a:solidFill>
              </a:rPr>
              <a:t> Language and Tone:</a:t>
            </a:r>
            <a:r>
              <a:rPr lang="en" sz="1100">
                <a:solidFill>
                  <a:schemeClr val="dk1"/>
                </a:solidFill>
              </a:rPr>
              <a:t> Pay attention to the language and tone used. Is it overly emotional, sensationalized, or inflammatory?  Reputable sources typically use neutral and objective language.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 b="1">
                <a:solidFill>
                  <a:schemeClr val="dk1"/>
                </a:solidFill>
              </a:rPr>
              <a:t>6.Fact-Checking Websites : </a:t>
            </a:r>
            <a:r>
              <a:rPr lang="en" sz="1100">
                <a:solidFill>
                  <a:schemeClr val="dk1"/>
                </a:solidFill>
              </a:rPr>
              <a:t>Utilize fact-checking websites like Snopes, PolitiFact, or FactCheck.org to verify claims and debunk misinformation.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1458</Words>
  <Application>Microsoft Office PowerPoint</Application>
  <PresentationFormat>On-screen Show (16:9)</PresentationFormat>
  <Paragraphs>114</Paragraphs>
  <Slides>15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Roboto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Ayush Srivastava</cp:lastModifiedBy>
  <cp:revision>1</cp:revision>
  <dcterms:modified xsi:type="dcterms:W3CDTF">2024-05-03T02:10:03Z</dcterms:modified>
</cp:coreProperties>
</file>